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25" r:id="rId3"/>
    <p:sldId id="429" r:id="rId4"/>
    <p:sldId id="431" r:id="rId5"/>
    <p:sldId id="434" r:id="rId6"/>
    <p:sldId id="436" r:id="rId7"/>
    <p:sldId id="419" r:id="rId8"/>
    <p:sldId id="326" r:id="rId9"/>
    <p:sldId id="422" r:id="rId10"/>
    <p:sldId id="424" r:id="rId11"/>
    <p:sldId id="328" r:id="rId12"/>
    <p:sldId id="433" r:id="rId13"/>
    <p:sldId id="420" r:id="rId14"/>
    <p:sldId id="405" r:id="rId15"/>
    <p:sldId id="329" r:id="rId16"/>
    <p:sldId id="408" r:id="rId17"/>
    <p:sldId id="409" r:id="rId18"/>
    <p:sldId id="414" r:id="rId19"/>
    <p:sldId id="417" r:id="rId20"/>
    <p:sldId id="403" r:id="rId21"/>
    <p:sldId id="438" r:id="rId22"/>
    <p:sldId id="435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arns, Alexandra" initials="SA" lastIdx="1" clrIdx="0">
    <p:extLst>
      <p:ext uri="{19B8F6BF-5375-455C-9EA6-DF929625EA0E}">
        <p15:presenceInfo xmlns:p15="http://schemas.microsoft.com/office/powerpoint/2012/main" userId="S-1-5-21-1671965561-1685016268-2076119496-28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529B"/>
    <a:srgbClr val="559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7" autoAdjust="0"/>
    <p:restoredTop sz="83281" autoAdjust="0"/>
  </p:normalViewPr>
  <p:slideViewPr>
    <p:cSldViewPr snapToGrid="0">
      <p:cViewPr varScale="1">
        <p:scale>
          <a:sx n="61" d="100"/>
          <a:sy n="61" d="100"/>
        </p:scale>
        <p:origin x="51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92090-3234-40B1-A51C-7BDFBB80EC50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4D98-4CF7-4AE1-936D-4B2D049953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3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NARCAN Nasal Spray- How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Stop video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at 2:30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https://www.youtube.com/watch?v=WnjgrRNMfKM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6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0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6BEA-4445-4B1A-8E67-3F84DBDA05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7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9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people with SUD, stigma may stem from antiquated and inaccurate beliefs that addiction is a moral failing, instead of what we know it to be – a chronic, treatable disease from which patients can recover and continue to lead healthy lives.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/>
              <a:t>Can reduce willingness of individuals seeking treatment. </a:t>
            </a:r>
          </a:p>
          <a:p>
            <a:r>
              <a:rPr lang="en-US" sz="1200" dirty="0" smtClean="0"/>
              <a:t>Stigmatizing views of people with SUD are common; this stereotyping can lead others to feel pity, fear, anger, and a desire for social distance from people with SUD. </a:t>
            </a:r>
          </a:p>
          <a:p>
            <a:r>
              <a:rPr lang="en-US" sz="1200" dirty="0" smtClean="0"/>
              <a:t>Stigmatizing language can negatively influence health care provider perceptions of people with SUD, which can impact the care they provide.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4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needing Narcan please e-mail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6BEA-4445-4B1A-8E67-3F84DBDA05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Opioids are</a:t>
            </a:r>
            <a:r>
              <a:rPr lang="en-US" baseline="0" dirty="0" smtClean="0"/>
              <a:t> a class of drugs that can include prescription drugs like Oxycodone, Percocet, </a:t>
            </a:r>
            <a:r>
              <a:rPr lang="en-US" baseline="0" dirty="0" err="1" smtClean="0"/>
              <a:t>Hyrdocone</a:t>
            </a:r>
            <a:r>
              <a:rPr lang="en-US" baseline="0" dirty="0" smtClean="0"/>
              <a:t> and the others listed on the slide.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While heroin is highly addictive what is being seen on the street are synthetic opioids such as Heroin laced with fentanyl.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Opioids affect both the spinal cord and the brain as it reduces the intensity of pain-signal perception giving a Euphoria or “high” feeling.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Opioids slow down the actions of the body such as breathing and heartbeat.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Many young people who inject heroin have actually reported misuse of prescription opioids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Fentanyl is 50 times more potent than Heroin.</a:t>
            </a:r>
            <a:r>
              <a:rPr lang="en-US" baseline="0" dirty="0" smtClean="0"/>
              <a:t> Unlike Heroin it can be prescribed as a pain reliever to treat severe pain following surgery or for chronic pain.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Fentanyl can be absorbed through the skin and be lethal in very small doses as little as 0.25mg as you see in this picture.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Fentanyl is cheaper and more easier to obtain than heroin and is often used in Heroin.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3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is a bar and line graph showing the total</a:t>
            </a:r>
            <a:r>
              <a:rPr lang="en-US" baseline="0" dirty="0" smtClean="0"/>
              <a:t> number of U.S. overdose deaths involving any kind of opioid from 1999-2021.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Opioid involved overdose deaths rose from 21,089 in 2010 to 47,600 in 2017 and remained steady through 2019.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Significant increase in 2020 with 68,630 reported deaths and again in 2021 with 80,411 reported deaths. (COVID)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that was a 12,781 increase just in one year. This is why it is so important for us to know how to administer </a:t>
            </a:r>
            <a:r>
              <a:rPr lang="en-US" baseline="0" dirty="0" err="1" smtClean="0"/>
              <a:t>Narcan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6BEA-4445-4B1A-8E67-3F84DBDA05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also symptoms </a:t>
            </a:r>
            <a:r>
              <a:rPr lang="en-US" baseline="0" dirty="0" smtClean="0"/>
              <a:t>of opioid withdrawal.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0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6BEA-4445-4B1A-8E67-3F84DBDA05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2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Lay the person on their back.</a:t>
            </a:r>
          </a:p>
          <a:p>
            <a:r>
              <a:rPr lang="en-US" dirty="0" smtClean="0"/>
              <a:t>2. Remove Narcan from the box, </a:t>
            </a:r>
            <a:r>
              <a:rPr lang="en-US" b="1" dirty="0" smtClean="0"/>
              <a:t>Peel </a:t>
            </a:r>
            <a:r>
              <a:rPr lang="en-US" dirty="0" smtClean="0"/>
              <a:t>back the tab with the circle to open the Narcan. </a:t>
            </a:r>
          </a:p>
          <a:p>
            <a:r>
              <a:rPr lang="en-US" dirty="0" smtClean="0"/>
              <a:t>3. Hold the Narcan with your thumb on the bottom of the plunger and your first and middle finger on either side of the nozzle. </a:t>
            </a:r>
          </a:p>
          <a:p>
            <a:r>
              <a:rPr lang="en-US" dirty="0" smtClean="0"/>
              <a:t>4. Tilt the person’s head back and provide support under the neck with your hand.</a:t>
            </a:r>
          </a:p>
          <a:p>
            <a:r>
              <a:rPr lang="en-US" dirty="0" smtClean="0"/>
              <a:t>5. Gently </a:t>
            </a:r>
            <a:r>
              <a:rPr lang="en-US" b="1" dirty="0" smtClean="0"/>
              <a:t>place</a:t>
            </a:r>
            <a:r>
              <a:rPr lang="en-US" b="1" baseline="0" dirty="0" smtClean="0"/>
              <a:t> </a:t>
            </a:r>
            <a:r>
              <a:rPr lang="en-US" baseline="0" dirty="0" smtClean="0"/>
              <a:t>and</a:t>
            </a:r>
            <a:r>
              <a:rPr lang="en-US" dirty="0" smtClean="0"/>
              <a:t> insert top of the nozzle into one nostril until your fingers on either side of the nozzle are against the bottom of the person’s nose. </a:t>
            </a:r>
          </a:p>
          <a:p>
            <a:r>
              <a:rPr lang="en-US" dirty="0" smtClean="0"/>
              <a:t>6. </a:t>
            </a:r>
            <a:r>
              <a:rPr lang="en-US" b="1" i="0" dirty="0" smtClean="0"/>
              <a:t>Press </a:t>
            </a:r>
            <a:r>
              <a:rPr lang="en-US" dirty="0" smtClean="0"/>
              <a:t>the plunger firmly to give the dose of Narcan.</a:t>
            </a:r>
          </a:p>
          <a:p>
            <a:r>
              <a:rPr lang="en-US" dirty="0" smtClean="0"/>
              <a:t>7. Remove Narcan from nostril and discard.</a:t>
            </a:r>
          </a:p>
          <a:p>
            <a:r>
              <a:rPr lang="en-US" dirty="0" smtClean="0"/>
              <a:t>8. Move the person to their side immediately and watch them closely.</a:t>
            </a:r>
          </a:p>
          <a:p>
            <a:r>
              <a:rPr lang="en-US" dirty="0" smtClean="0"/>
              <a:t>9. If the person does not respond by waking up or breathing normally Narcan can be administered every 2-3 minutes at a maximum of 3 times.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4D98-4CF7-4AE1-936D-4B2D049953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1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9033"/>
            <a:ext cx="10515600" cy="32449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E6B025-5094-4F71-9DD0-0FE69773F9E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438400"/>
            <a:ext cx="6172200" cy="342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E6B025-5094-4F71-9DD0-0FE69773F9E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E6B025-5094-4F71-9DD0-0FE69773F9E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46962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0" y="2479085"/>
            <a:ext cx="9144000" cy="150699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221686" y="6338028"/>
            <a:ext cx="1284514" cy="3066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5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56" y="544279"/>
            <a:ext cx="48444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447" y="2488406"/>
            <a:ext cx="6085114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561256" y="2488406"/>
            <a:ext cx="3592359" cy="2496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221686" y="6311901"/>
            <a:ext cx="1284514" cy="3066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2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44F0-F23A-4079-B50A-0328FF6F78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9343" y="598674"/>
            <a:ext cx="656408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29343" y="2537012"/>
            <a:ext cx="5018314" cy="3482788"/>
          </a:xfrm>
          <a:solidFill>
            <a:srgbClr val="559434"/>
          </a:solidFill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5921829" y="2537012"/>
            <a:ext cx="5018314" cy="3482788"/>
          </a:xfrm>
          <a:solidFill>
            <a:srgbClr val="559434"/>
          </a:solidFill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E6B025-5094-4F71-9DD0-0FE69773F9E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24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9081"/>
            <a:ext cx="5181600" cy="365788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9081"/>
            <a:ext cx="5181600" cy="3657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6088"/>
            <a:ext cx="5157787" cy="6045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065071"/>
            <a:ext cx="5157787" cy="27036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286087"/>
            <a:ext cx="5183188" cy="6045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65071"/>
            <a:ext cx="5183188" cy="270361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820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4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5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7" y="255214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9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7C9E-F7B9-495C-A47F-2678A2BC9E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9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90"/>
            <a:ext cx="12186692" cy="67174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8728" y="6356350"/>
            <a:ext cx="1290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457C9E-F7B9-495C-A47F-2678A2BC9E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3" r:id="rId6"/>
    <p:sldLayoutId id="2147483674" r:id="rId7"/>
    <p:sldLayoutId id="2147483675" r:id="rId8"/>
    <p:sldLayoutId id="2147483676" r:id="rId9"/>
    <p:sldLayoutId id="2147483667" r:id="rId10"/>
    <p:sldLayoutId id="2147483668" r:id="rId11"/>
    <p:sldLayoutId id="2147483669" r:id="rId12"/>
    <p:sldLayoutId id="2147483672" r:id="rId13"/>
    <p:sldLayoutId id="2147483658" r:id="rId14"/>
    <p:sldLayoutId id="2147483651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5943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529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AXXgXySLREc" TargetMode="External"/><Relationship Id="rId1" Type="http://schemas.openxmlformats.org/officeDocument/2006/relationships/video" Target="https://www.youtube.com/embed/WnjgrRNMfKM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rtizmar@chc1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eboirl@chc1.com" TargetMode="External"/><Relationship Id="rId4" Type="http://schemas.openxmlformats.org/officeDocument/2006/relationships/hyperlink" Target="mailto:poolec@chc1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distro.org/connecticut" TargetMode="External"/><Relationship Id="rId2" Type="http://schemas.openxmlformats.org/officeDocument/2006/relationships/hyperlink" Target="https://harmreduction.org/resource-center/harm-reduction-near-you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eavesb@chc1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organc@chc1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92" y="558880"/>
            <a:ext cx="7593979" cy="152658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SUH Narcan Presentation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88" y="3343989"/>
            <a:ext cx="11719932" cy="2746745"/>
          </a:xfrm>
        </p:spPr>
        <p:txBody>
          <a:bodyPr>
            <a:noAutofit/>
          </a:bodyPr>
          <a:lstStyle/>
          <a:p>
            <a:pPr algn="r"/>
            <a:endParaRPr lang="en-US" sz="1800" dirty="0" smtClean="0"/>
          </a:p>
          <a:p>
            <a:pPr algn="r"/>
            <a:r>
              <a:rPr lang="en-US" sz="2000" dirty="0" smtClean="0"/>
              <a:t>Courtney Morgan- AmeriCorps Member, </a:t>
            </a:r>
          </a:p>
          <a:p>
            <a:pPr algn="r"/>
            <a:r>
              <a:rPr lang="en-US" sz="2000" dirty="0" smtClean="0"/>
              <a:t>Overdose Prevention Champion</a:t>
            </a:r>
            <a:endParaRPr lang="en-US" sz="2000" dirty="0"/>
          </a:p>
          <a:p>
            <a:pPr algn="r"/>
            <a:r>
              <a:rPr lang="en-US" sz="2000" dirty="0" smtClean="0"/>
              <a:t>Healthy </a:t>
            </a:r>
            <a:r>
              <a:rPr lang="en-US" sz="2000" dirty="0" smtClean="0"/>
              <a:t>Communities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1600" dirty="0" smtClean="0"/>
              <a:t>Created by: Briana Reaves, MBA </a:t>
            </a:r>
          </a:p>
          <a:p>
            <a:pPr algn="r"/>
            <a:r>
              <a:rPr lang="en-US" sz="1400" dirty="0" smtClean="0"/>
              <a:t>CHCI SUH Program 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750" y1="29556" x2="43750" y2="29556"/>
                        <a14:foregroundMark x1="57708" y1="60889" x2="57708" y2="60889"/>
                        <a14:foregroundMark x1="65708" y1="48296" x2="65708" y2="48296"/>
                        <a14:foregroundMark x1="65542" y1="48296" x2="65542" y2="48296"/>
                        <a14:foregroundMark x1="60625" y1="58000" x2="60625" y2="58000"/>
                        <a14:foregroundMark x1="57917" y1="75111" x2="57917" y2="75111"/>
                        <a14:foregroundMark x1="61708" y1="57630" x2="61708" y2="57630"/>
                        <a14:foregroundMark x1="66083" y1="46000" x2="66083" y2="46000"/>
                        <a14:foregroundMark x1="46625" y1="25704" x2="46625" y2="25704"/>
                        <a14:foregroundMark x1="50625" y1="28889" x2="50625" y2="28889"/>
                        <a14:foregroundMark x1="61167" y1="27926" x2="61167" y2="27926"/>
                        <a14:foregroundMark x1="45917" y1="51185" x2="45917" y2="51185"/>
                        <a14:foregroundMark x1="41375" y1="43778" x2="41375" y2="43778"/>
                        <a14:foregroundMark x1="41000" y1="24370" x2="41000" y2="24370"/>
                        <a14:foregroundMark x1="36750" y1="48889" x2="36750" y2="48889"/>
                        <a14:foregroundMark x1="37500" y1="48593" x2="37500" y2="48593"/>
                        <a14:foregroundMark x1="58458" y1="56222" x2="58458" y2="56222"/>
                        <a14:foregroundMark x1="62292" y1="27481" x2="62292" y2="27481"/>
                        <a14:foregroundMark x1="56458" y1="20519" x2="56458" y2="20519"/>
                        <a14:foregroundMark x1="61583" y1="17556" x2="61583" y2="17556"/>
                        <a14:foregroundMark x1="36750" y1="21852" x2="56833" y2="32889"/>
                        <a14:foregroundMark x1="37083" y1="22593" x2="36833" y2="67926"/>
                        <a14:foregroundMark x1="57167" y1="25333" x2="63583" y2="19556"/>
                        <a14:foregroundMark x1="63792" y1="19926" x2="64000" y2="34889"/>
                        <a14:foregroundMark x1="62458" y1="19926" x2="64833" y2="18593"/>
                        <a14:foregroundMark x1="65167" y1="18593" x2="64750" y2="37704"/>
                        <a14:foregroundMark x1="37500" y1="20074" x2="43083" y2="12222"/>
                        <a14:foregroundMark x1="43083" y1="12222" x2="64125" y2="16815"/>
                        <a14:foregroundMark x1="63708" y1="17185" x2="65708" y2="16370"/>
                        <a14:foregroundMark x1="37417" y1="72222" x2="46000" y2="73704"/>
                        <a14:foregroundMark x1="37208" y1="71926" x2="37208" y2="71926"/>
                        <a14:foregroundMark x1="36875" y1="71333" x2="36875" y2="71333"/>
                        <a14:foregroundMark x1="36583" y1="69852" x2="36667" y2="70519"/>
                        <a14:backgroundMark x1="42458" y1="75481" x2="46208" y2="75630"/>
                        <a14:backgroundMark x1="58833" y1="84889" x2="61333" y2="84963"/>
                        <a14:backgroundMark x1="35625" y1="42593" x2="30167" y2="61037"/>
                        <a14:backgroundMark x1="38208" y1="73556" x2="45875" y2="7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1008" y="1417139"/>
            <a:ext cx="8818808" cy="49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are possible side effects of Narcan Nasal Spray?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000" dirty="0" smtClean="0"/>
              <a:t>Body aches</a:t>
            </a:r>
          </a:p>
          <a:p>
            <a:r>
              <a:rPr lang="en-US" sz="2000" dirty="0" smtClean="0"/>
              <a:t>Diarrhea</a:t>
            </a:r>
          </a:p>
          <a:p>
            <a:r>
              <a:rPr lang="en-US" sz="2000" dirty="0" smtClean="0"/>
              <a:t>Increased heart rate</a:t>
            </a:r>
          </a:p>
          <a:p>
            <a:r>
              <a:rPr lang="en-US" sz="2000" dirty="0" smtClean="0"/>
              <a:t>Fever</a:t>
            </a:r>
          </a:p>
          <a:p>
            <a:r>
              <a:rPr lang="en-US" sz="2000" dirty="0" smtClean="0"/>
              <a:t>Runny nose</a:t>
            </a:r>
          </a:p>
          <a:p>
            <a:r>
              <a:rPr lang="en-US" sz="2000" dirty="0" smtClean="0"/>
              <a:t>Sneezing</a:t>
            </a:r>
          </a:p>
          <a:p>
            <a:r>
              <a:rPr lang="en-US" sz="2000" dirty="0" smtClean="0"/>
              <a:t>Goose bumps</a:t>
            </a:r>
          </a:p>
          <a:p>
            <a:r>
              <a:rPr lang="en-US" sz="2000" dirty="0" smtClean="0"/>
              <a:t>Sweating</a:t>
            </a:r>
          </a:p>
          <a:p>
            <a:r>
              <a:rPr lang="en-US" sz="2000" dirty="0" smtClean="0"/>
              <a:t>Yawning</a:t>
            </a:r>
          </a:p>
          <a:p>
            <a:r>
              <a:rPr lang="en-US" sz="2000" dirty="0" smtClean="0"/>
              <a:t>Nausea or vomiting</a:t>
            </a:r>
          </a:p>
          <a:p>
            <a:r>
              <a:rPr lang="en-US" sz="2000" dirty="0" smtClean="0"/>
              <a:t>Nervousness</a:t>
            </a:r>
          </a:p>
          <a:p>
            <a:r>
              <a:rPr lang="en-US" sz="2000" dirty="0" smtClean="0"/>
              <a:t>Restlessness or irritability </a:t>
            </a:r>
          </a:p>
          <a:p>
            <a:r>
              <a:rPr lang="en-US" sz="2000" dirty="0" smtClean="0"/>
              <a:t>Shivering or trembling</a:t>
            </a:r>
          </a:p>
          <a:p>
            <a:r>
              <a:rPr lang="en-US" sz="2000" dirty="0" smtClean="0"/>
              <a:t>Stomach cramping</a:t>
            </a:r>
          </a:p>
          <a:p>
            <a:r>
              <a:rPr lang="en-US" sz="2000" dirty="0" smtClean="0"/>
              <a:t>Weakness</a:t>
            </a:r>
          </a:p>
          <a:p>
            <a:r>
              <a:rPr lang="en-US" sz="2000" dirty="0" smtClean="0"/>
              <a:t>Increased blood pressure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Recognize and Respond to an Overdose - Foundry -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1002579"/>
            <a:ext cx="815022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9470571" cy="1434429"/>
          </a:xfrm>
        </p:spPr>
        <p:txBody>
          <a:bodyPr/>
          <a:lstStyle/>
          <a:p>
            <a:pPr algn="ctr"/>
            <a:r>
              <a:rPr lang="en-US" dirty="0" smtClean="0"/>
              <a:t>Administering Narcan</a:t>
            </a:r>
            <a:endParaRPr lang="en-US" dirty="0"/>
          </a:p>
        </p:txBody>
      </p:sp>
      <p:pic>
        <p:nvPicPr>
          <p:cNvPr id="4" name="Picture 2" descr="All About Narcan – CA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1" y="1987813"/>
            <a:ext cx="8675916" cy="40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0"/>
            <a:ext cx="8773886" cy="1239681"/>
          </a:xfrm>
        </p:spPr>
        <p:txBody>
          <a:bodyPr/>
          <a:lstStyle/>
          <a:p>
            <a:pPr algn="ctr"/>
            <a:r>
              <a:rPr lang="en-US" dirty="0" smtClean="0"/>
              <a:t>Administering Narcan</a:t>
            </a:r>
            <a:endParaRPr lang="en-US" dirty="0"/>
          </a:p>
        </p:txBody>
      </p:sp>
      <p:pic>
        <p:nvPicPr>
          <p:cNvPr id="3" name="WnjgrRNMfK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29343" y="1239681"/>
            <a:ext cx="7805057" cy="4976062"/>
          </a:xfrm>
          <a:prstGeom prst="rect">
            <a:avLst/>
          </a:prstGeom>
        </p:spPr>
      </p:pic>
      <p:pic>
        <p:nvPicPr>
          <p:cNvPr id="5" name="AXXgXySLREc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29343" y="1239681"/>
            <a:ext cx="7805057" cy="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Information to Review: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Call 911 </a:t>
            </a:r>
          </a:p>
          <a:p>
            <a:r>
              <a:rPr lang="en-US" dirty="0" smtClean="0"/>
              <a:t>Stay with someone after giving naloxone. </a:t>
            </a:r>
          </a:p>
          <a:p>
            <a:r>
              <a:rPr lang="en-US" dirty="0" err="1" smtClean="0"/>
              <a:t>Narcan</a:t>
            </a:r>
            <a:r>
              <a:rPr lang="en-US" dirty="0" smtClean="0"/>
              <a:t> can be given again 2-3min after the first one.</a:t>
            </a:r>
          </a:p>
          <a:p>
            <a:r>
              <a:rPr lang="en-US" dirty="0" smtClean="0"/>
              <a:t>Naloxone can reverse an overdose, but can also make someone enter withdrawal. </a:t>
            </a:r>
          </a:p>
          <a:p>
            <a:r>
              <a:rPr lang="en-US" dirty="0" smtClean="0"/>
              <a:t>Withdrawal symptoms can include: 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Sweating</a:t>
            </a:r>
          </a:p>
          <a:p>
            <a:pPr lvl="1"/>
            <a:r>
              <a:rPr lang="en-US" dirty="0" smtClean="0"/>
              <a:t>Agitated behavior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Naloxone wears off after 30-45 minutes.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3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86057" y="40712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24733" y="1195401"/>
            <a:ext cx="914400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3200"/>
              </a:spcAft>
              <a:defRPr/>
            </a:pPr>
            <a:endParaRPr lang="en-US" sz="4000" b="1" dirty="0">
              <a:solidFill>
                <a:srgbClr val="092C7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Samaritan Law: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rovides protection for those who assist a person who is injured or in danger. </a:t>
            </a:r>
          </a:p>
          <a:p>
            <a:r>
              <a:rPr lang="en-US" dirty="0" smtClean="0"/>
              <a:t>Immunity Laws provide protection from prosecution for calling 911 if seeking medical attention for self or another experiencing an overdose. </a:t>
            </a:r>
          </a:p>
          <a:p>
            <a:pPr lvl="1"/>
            <a:r>
              <a:rPr lang="en-US" dirty="0" smtClean="0"/>
              <a:t>You won’t get in trouble for helping!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Matters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is powerful – especially when talking about substance use stigmatizing language perpetuates negative perceptions. </a:t>
            </a:r>
          </a:p>
          <a:p>
            <a:r>
              <a:rPr lang="en-US" dirty="0" smtClean="0"/>
              <a:t>“Person first” language focuses on the person, not the disorder. </a:t>
            </a:r>
          </a:p>
        </p:txBody>
      </p:sp>
    </p:spTree>
    <p:extLst>
      <p:ext uri="{BB962C8B-B14F-4D97-AF65-F5344CB8AC3E}">
        <p14:creationId xmlns:p14="http://schemas.microsoft.com/office/powerpoint/2010/main" val="2471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discussing Addictions….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22598"/>
              </p:ext>
            </p:extLst>
          </p:nvPr>
        </p:nvGraphicFramePr>
        <p:xfrm>
          <a:off x="696685" y="1690688"/>
          <a:ext cx="8360228" cy="43347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80114">
                  <a:extLst>
                    <a:ext uri="{9D8B030D-6E8A-4147-A177-3AD203B41FA5}">
                      <a16:colId xmlns:a16="http://schemas.microsoft.com/office/drawing/2014/main" val="3316144889"/>
                    </a:ext>
                  </a:extLst>
                </a:gridCol>
                <a:gridCol w="4180114">
                  <a:extLst>
                    <a:ext uri="{9D8B030D-6E8A-4147-A177-3AD203B41FA5}">
                      <a16:colId xmlns:a16="http://schemas.microsoft.com/office/drawing/2014/main" val="62156286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these terms: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 these terms instead: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408642"/>
                  </a:ext>
                </a:extLst>
              </a:tr>
              <a:tr h="664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Addict, user, drug abuser, junkie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Person/patient with opioid use disorder or an opioid addiction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169439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Addicted baby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Baby born with neonatal abstinence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210712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Opioid abuse or opioid dependence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Opioid use disorder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352203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Problem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Disease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337723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Habit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Drug addiction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993373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Clean or dirty urine test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Negative or positive urine drug test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328189"/>
                  </a:ext>
                </a:extLst>
              </a:tr>
              <a:tr h="6643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Opioid substitution or replacement therapy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Opioid agonist treatment medication for addiction treatment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171024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Relapse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Return to use/setback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681597"/>
                  </a:ext>
                </a:extLst>
              </a:tr>
              <a:tr h="348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Treatment failure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Treatment attempt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519078"/>
                  </a:ext>
                </a:extLst>
              </a:tr>
              <a:tr h="332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Being clean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Being in remission or recovery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07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2812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Stigma and Addiction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086" y="2930418"/>
            <a:ext cx="9840685" cy="166779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Stigma is a discrimination against an identifiable group of people, a place, or a nation. Stigma about people with SUD might include inaccurate or unfounded thoughts like they are dangerous, incapable of managing treatment, or at fault for their condition.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we change stigmatizing behavior?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“take all steps necessary to reduce the potential for stigma and negative bias” </a:t>
            </a:r>
          </a:p>
          <a:p>
            <a:pPr lvl="1"/>
            <a:r>
              <a:rPr lang="en-US" sz="2000" dirty="0" smtClean="0"/>
              <a:t>Learn language to use and avoid. </a:t>
            </a:r>
            <a:endParaRPr lang="en-US" sz="2000" dirty="0"/>
          </a:p>
          <a:p>
            <a:r>
              <a:rPr lang="en-US" sz="2000" dirty="0" smtClean="0"/>
              <a:t>Use person-first language and let individuals choose how they are described. </a:t>
            </a:r>
          </a:p>
          <a:p>
            <a:pPr lvl="1"/>
            <a:r>
              <a:rPr lang="en-US" sz="2000" dirty="0" smtClean="0"/>
              <a:t>Person-first language maintains the integrity of individuals as whole human beings – by removing language that equates people to their condition or has negative connotations. </a:t>
            </a:r>
          </a:p>
        </p:txBody>
      </p:sp>
    </p:spTree>
    <p:extLst>
      <p:ext uri="{BB962C8B-B14F-4D97-AF65-F5344CB8AC3E}">
        <p14:creationId xmlns:p14="http://schemas.microsoft.com/office/powerpoint/2010/main" val="30263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566" y="1922739"/>
            <a:ext cx="8344892" cy="4006735"/>
          </a:xfrm>
        </p:spPr>
        <p:txBody>
          <a:bodyPr>
            <a:noAutofit/>
          </a:bodyPr>
          <a:lstStyle/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r>
              <a:rPr lang="en-US" spc="-20" dirty="0" smtClean="0"/>
              <a:t>What is an Opioid?</a:t>
            </a:r>
          </a:p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r>
              <a:rPr lang="en-US" spc="-20" dirty="0" smtClean="0"/>
              <a:t>Learn and Identify signs and symptoms of opioid drug overdose </a:t>
            </a:r>
          </a:p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r>
              <a:rPr lang="en-US" spc="-20" dirty="0" smtClean="0"/>
              <a:t>Develop the skills to administer Narcan</a:t>
            </a:r>
          </a:p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r>
              <a:rPr lang="en-US" spc="-20" dirty="0" smtClean="0"/>
              <a:t>Review the use of Narcan Protocol in responding to an opioid overdose </a:t>
            </a:r>
          </a:p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r>
              <a:rPr lang="en-US" spc="-20" dirty="0" smtClean="0"/>
              <a:t>The Good Samaritan law  </a:t>
            </a:r>
          </a:p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r>
              <a:rPr lang="en-US" spc="-20" dirty="0" smtClean="0"/>
              <a:t>Terms to use and avoid with addiction</a:t>
            </a:r>
          </a:p>
          <a:p>
            <a:pPr marL="438912" indent="-438912">
              <a:spcBef>
                <a:spcPts val="0"/>
              </a:spcBef>
              <a:spcAft>
                <a:spcPts val="900"/>
              </a:spcAft>
              <a:buClr>
                <a:srgbClr val="008000"/>
              </a:buClr>
              <a:buSzPct val="75000"/>
              <a:buFont typeface="Wingdings" charset="2"/>
              <a:buChar char=""/>
            </a:pPr>
            <a:endParaRPr lang="en-US" spc="-2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73091"/>
            <a:ext cx="914400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3200"/>
              </a:spcAft>
              <a:defRPr/>
            </a:pPr>
            <a:r>
              <a:rPr lang="en-US" sz="4000" b="1" dirty="0" smtClean="0">
                <a:solidFill>
                  <a:srgbClr val="092C77"/>
                </a:solidFill>
              </a:rPr>
              <a:t>Objectives</a:t>
            </a:r>
            <a:endParaRPr lang="en-US" sz="4000" b="1" dirty="0">
              <a:solidFill>
                <a:srgbClr val="092C7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385"/>
            <a:ext cx="10515600" cy="1015796"/>
          </a:xfrm>
        </p:spPr>
        <p:txBody>
          <a:bodyPr/>
          <a:lstStyle/>
          <a:p>
            <a:r>
              <a:rPr lang="en-US" dirty="0" smtClean="0"/>
              <a:t>Recovery Care 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77" y="2223978"/>
            <a:ext cx="10515600" cy="3782593"/>
          </a:xfrm>
        </p:spPr>
        <p:txBody>
          <a:bodyPr>
            <a:normAutofit/>
          </a:bodyPr>
          <a:lstStyle/>
          <a:p>
            <a:r>
              <a:rPr lang="en-US" dirty="0"/>
              <a:t>Every CHC site has a RCC coordinating the </a:t>
            </a:r>
            <a:r>
              <a:rPr lang="en-US" dirty="0" smtClean="0"/>
              <a:t>program.</a:t>
            </a:r>
          </a:p>
          <a:p>
            <a:pPr lvl="1"/>
            <a:r>
              <a:rPr lang="en-US" dirty="0" smtClean="0"/>
              <a:t>RCCs </a:t>
            </a:r>
            <a:r>
              <a:rPr lang="en-US" dirty="0"/>
              <a:t>are central to coordinating the patient’s </a:t>
            </a:r>
            <a:r>
              <a:rPr lang="en-US" dirty="0" smtClean="0"/>
              <a:t>substance use treatment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56547"/>
              </p:ext>
            </p:extLst>
          </p:nvPr>
        </p:nvGraphicFramePr>
        <p:xfrm>
          <a:off x="2365949" y="3367298"/>
          <a:ext cx="6981130" cy="246888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90565">
                  <a:extLst>
                    <a:ext uri="{9D8B030D-6E8A-4147-A177-3AD203B41FA5}">
                      <a16:colId xmlns:a16="http://schemas.microsoft.com/office/drawing/2014/main" val="2075094726"/>
                    </a:ext>
                  </a:extLst>
                </a:gridCol>
                <a:gridCol w="3490565">
                  <a:extLst>
                    <a:ext uri="{9D8B030D-6E8A-4147-A177-3AD203B41FA5}">
                      <a16:colId xmlns:a16="http://schemas.microsoft.com/office/drawing/2014/main" val="1155480647"/>
                    </a:ext>
                  </a:extLst>
                </a:gridCol>
              </a:tblGrid>
              <a:tr h="70540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Bristol, Enfield, New Britain, Groton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Marisa Ortiz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ortizmar@chc1.com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959-333-0895</a:t>
                      </a:r>
                      <a:endParaRPr lang="en-US" b="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626633"/>
                  </a:ext>
                </a:extLst>
              </a:tr>
              <a:tr h="70540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Clinton, Meriden, Waterbury, New London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Carissa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Poole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poolec@chc1.com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203-499-9690</a:t>
                      </a:r>
                      <a:endParaRPr lang="en-US" b="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280424"/>
                  </a:ext>
                </a:extLst>
              </a:tr>
              <a:tr h="70540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Danbury, Norwalk, Stamford, Middletown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Lizette Reboira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reboirl@chc1.com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860-494-3001</a:t>
                      </a:r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604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Accessing Narcan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https://harmreduction.org/resource-center/harm-reduction-near-you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nextdistro.org/connecticut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3055" y="3087404"/>
            <a:ext cx="10515600" cy="24867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accent6"/>
                </a:solidFill>
              </a:rPr>
              <a:t>Thank you!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Presentation Made by: 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Briana Reaves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, SUH Program Manager </a:t>
            </a:r>
            <a:b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reavesb@chc1.com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Presentation Given by: 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Courtney Morgan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, Overdose Prevention Champion- AmeriCorps Member</a:t>
            </a:r>
            <a:b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morganc@chc1.com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Opioid?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6722" y="1690688"/>
            <a:ext cx="5157787" cy="4546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Heroin</a:t>
            </a:r>
          </a:p>
          <a:p>
            <a:r>
              <a:rPr lang="en-US" dirty="0" smtClean="0"/>
              <a:t>Hydrocodone</a:t>
            </a:r>
          </a:p>
          <a:p>
            <a:r>
              <a:rPr lang="en-US" dirty="0" smtClean="0"/>
              <a:t>Oxycodone</a:t>
            </a:r>
          </a:p>
          <a:p>
            <a:r>
              <a:rPr lang="en-US" dirty="0" smtClean="0"/>
              <a:t>Percocet</a:t>
            </a:r>
          </a:p>
          <a:p>
            <a:r>
              <a:rPr lang="en-US" dirty="0" smtClean="0"/>
              <a:t>Vicodin</a:t>
            </a:r>
          </a:p>
          <a:p>
            <a:r>
              <a:rPr lang="en-US" dirty="0" smtClean="0"/>
              <a:t>Morphine</a:t>
            </a:r>
          </a:p>
          <a:p>
            <a:r>
              <a:rPr lang="en-US" dirty="0" smtClean="0"/>
              <a:t>Tramadol</a:t>
            </a:r>
          </a:p>
          <a:p>
            <a:r>
              <a:rPr lang="en-US" dirty="0" smtClean="0"/>
              <a:t>Fentanyl</a:t>
            </a:r>
          </a:p>
          <a:p>
            <a:r>
              <a:rPr lang="en-US" dirty="0" smtClean="0"/>
              <a:t>Methadone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0460" y="1552576"/>
            <a:ext cx="5417141" cy="40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 vs. Fentanyl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2405"/>
            <a:ext cx="4988603" cy="4071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002405"/>
            <a:ext cx="4299858" cy="40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" y="764275"/>
            <a:ext cx="7882256" cy="5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1" y="1155430"/>
            <a:ext cx="7877606" cy="46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Narcan (Naloxone HCI)?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74" y="1878947"/>
            <a:ext cx="4970417" cy="36947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Narcan Nasal Spray is a treatment to reverse the effects of a known or suspected opioid overdose</a:t>
            </a:r>
          </a:p>
          <a:p>
            <a:pPr lvl="1">
              <a:buFontTx/>
              <a:buChar char="-"/>
            </a:pPr>
            <a:r>
              <a:rPr lang="en-US" dirty="0"/>
              <a:t>I</a:t>
            </a:r>
            <a:r>
              <a:rPr lang="en-US" dirty="0" smtClean="0"/>
              <a:t>s to be given right away </a:t>
            </a:r>
          </a:p>
          <a:p>
            <a:pPr>
              <a:buFontTx/>
              <a:buChar char="-"/>
            </a:pPr>
            <a:r>
              <a:rPr lang="en-US" dirty="0" smtClean="0"/>
              <a:t>Does not take the place of emergency medical care.</a:t>
            </a:r>
          </a:p>
          <a:p>
            <a:pPr lvl="1">
              <a:buFontTx/>
              <a:buChar char="-"/>
            </a:pPr>
            <a:r>
              <a:rPr lang="en-US" dirty="0" smtClean="0"/>
              <a:t>Even if the person wakes up.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932" y="2411629"/>
            <a:ext cx="5899754" cy="33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37609" y="6373829"/>
            <a:ext cx="57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Center for Key Populations: Reimagining Primary Care</a:t>
            </a:r>
            <a:endParaRPr lang="en-US" sz="1600" b="1" i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2" name="Picture 2" descr="What is Naloxone? | Utah County Overdose Prevention Progra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63" b="93846" l="4904" r="95577">
                        <a14:foregroundMark x1="4904" y1="17094" x2="95673" y2="94017"/>
                        <a14:foregroundMark x1="31923" y1="7863" x2="70288" y2="8205"/>
                        <a14:backgroundMark x1="2404" y1="46325" x2="2404" y2="46325"/>
                        <a14:backgroundMark x1="97885" y1="18291" x2="98462" y2="94701"/>
                        <a14:backgroundMark x1="3365" y1="98291" x2="98077" y2="96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4" y="1043469"/>
            <a:ext cx="8060417" cy="516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3354" y="1043469"/>
            <a:ext cx="8060417" cy="656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98438" y="1152503"/>
            <a:ext cx="914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3200"/>
              </a:spcAft>
              <a:defRPr/>
            </a:pPr>
            <a:r>
              <a:rPr lang="en-US" sz="4400" b="1" dirty="0" smtClean="0">
                <a:solidFill>
                  <a:srgbClr val="092C77"/>
                </a:solidFill>
              </a:rPr>
              <a:t>Types of Naloxone</a:t>
            </a:r>
            <a:endParaRPr lang="en-US" sz="4400" b="1" dirty="0">
              <a:solidFill>
                <a:srgbClr val="092C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3263" y="3026719"/>
            <a:ext cx="272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Newly Approved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3347" y="3184218"/>
            <a:ext cx="4204910" cy="28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55338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shelf life of Narcan Nasal Spray?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681864"/>
            <a:ext cx="10515600" cy="6336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Narcan expiration is 48 months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629" y="2449286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59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storage conditions for Narcan Nasal Spray?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86" y="3211286"/>
            <a:ext cx="10330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in moderate temperature (you like to be comfortable, so does your narcan)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leave in extreme hot or cold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cars, fridge, cooler, freezer </a:t>
            </a:r>
          </a:p>
          <a:p>
            <a:pPr lvl="1"/>
            <a:endParaRPr lang="en-US" sz="2200" b="1" dirty="0">
              <a:solidFill>
                <a:srgbClr val="00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stored in everyday bags or drawers in your house, office, building, </a:t>
            </a:r>
            <a:r>
              <a:rPr lang="en-US" sz="2200" b="1" dirty="0" err="1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  <a:r>
              <a:rPr lang="en-US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15541</TotalTime>
  <Words>1351</Words>
  <Application>Microsoft Office PowerPoint</Application>
  <PresentationFormat>Widescreen</PresentationFormat>
  <Paragraphs>190</Paragraphs>
  <Slides>23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Californian FB</vt:lpstr>
      <vt:lpstr>Segoe UI</vt:lpstr>
      <vt:lpstr>Wingdings</vt:lpstr>
      <vt:lpstr>Custom Design</vt:lpstr>
      <vt:lpstr>SUH Narcan Presentation</vt:lpstr>
      <vt:lpstr>PowerPoint Presentation</vt:lpstr>
      <vt:lpstr>What is an Opioid?</vt:lpstr>
      <vt:lpstr>Heroin vs. Fentanyl</vt:lpstr>
      <vt:lpstr>PowerPoint Presentation</vt:lpstr>
      <vt:lpstr>PowerPoint Presentation</vt:lpstr>
      <vt:lpstr>What is Narcan (Naloxone HCI)?</vt:lpstr>
      <vt:lpstr>PowerPoint Presentation</vt:lpstr>
      <vt:lpstr>What is the shelf life of Narcan Nasal Spray? </vt:lpstr>
      <vt:lpstr>What are possible side effects of Narcan Nasal Spray? </vt:lpstr>
      <vt:lpstr>PowerPoint Presentation</vt:lpstr>
      <vt:lpstr>Administering Narcan</vt:lpstr>
      <vt:lpstr>Administering Narcan</vt:lpstr>
      <vt:lpstr>Key Information to Review:</vt:lpstr>
      <vt:lpstr>Good Samaritan Law: </vt:lpstr>
      <vt:lpstr>Language Matters</vt:lpstr>
      <vt:lpstr>When discussing Addictions….</vt:lpstr>
      <vt:lpstr>Stigma and Addiction</vt:lpstr>
      <vt:lpstr>How can we change stigmatizing behavior? </vt:lpstr>
      <vt:lpstr>Recovery Care Coordinators</vt:lpstr>
      <vt:lpstr>Resources for Accessing Narcan</vt:lpstr>
      <vt:lpstr>Any Questions?</vt:lpstr>
      <vt:lpstr>Thank you!  Presentation Made by: Briana Reaves, SUH Program Manager  reavesb@chc1.com Presentation Given by: Courtney Morgan, Overdose Prevention Champion- AmeriCorps Member morganc@chc1.com    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Ivers Heine, Stephanie</dc:creator>
  <cp:lastModifiedBy>Addison, Erica</cp:lastModifiedBy>
  <cp:revision>200</cp:revision>
  <dcterms:created xsi:type="dcterms:W3CDTF">2020-06-16T13:29:03Z</dcterms:created>
  <dcterms:modified xsi:type="dcterms:W3CDTF">2024-04-17T16:09:25Z</dcterms:modified>
</cp:coreProperties>
</file>